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72" r:id="rId2"/>
    <p:sldId id="256" r:id="rId3"/>
    <p:sldId id="257" r:id="rId4"/>
    <p:sldId id="273" r:id="rId5"/>
    <p:sldId id="274" r:id="rId6"/>
    <p:sldId id="275" r:id="rId7"/>
    <p:sldId id="276" r:id="rId8"/>
    <p:sldId id="277" r:id="rId9"/>
    <p:sldId id="271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79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F2EE63-F37C-4093-9F8B-BF4DD77E94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30AB91C-48F4-41EA-B375-37B6A5C25E35}">
      <dgm:prSet phldrT="[Текст]"/>
      <dgm:spPr/>
      <dgm:t>
        <a:bodyPr/>
        <a:lstStyle/>
        <a:p>
          <a:r>
            <a:rPr lang="uk-UA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Національна, кредитна, грошова система</a:t>
          </a:r>
          <a:endParaRPr lang="uk-UA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4F3D0BF-F973-4D4A-BE2E-9B00FACC576C}" type="parTrans" cxnId="{26BB7F27-DF0A-40F9-8AA5-7D1FDB075754}">
      <dgm:prSet/>
      <dgm:spPr/>
      <dgm:t>
        <a:bodyPr/>
        <a:lstStyle/>
        <a:p>
          <a:endParaRPr lang="uk-UA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217BE28-646F-4351-BF5A-4EE93ACCBFA0}" type="sibTrans" cxnId="{26BB7F27-DF0A-40F9-8AA5-7D1FDB075754}">
      <dgm:prSet/>
      <dgm:spPr/>
      <dgm:t>
        <a:bodyPr/>
        <a:lstStyle/>
        <a:p>
          <a:endParaRPr lang="uk-UA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F243952-02C2-45D1-9EFD-D75DB41199D3}">
      <dgm:prSet phldrT="[Текст]"/>
      <dgm:spPr/>
      <dgm:t>
        <a:bodyPr/>
        <a:lstStyle/>
        <a:p>
          <a:r>
            <a:rPr lang="uk-UA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Державні та комерційні банки</a:t>
          </a:r>
          <a:endParaRPr lang="uk-UA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4BCBA06-ED7A-4A44-A71C-398211A83324}" type="parTrans" cxnId="{69E9E6D5-8BE4-4DB9-ABE9-BD1889F40335}">
      <dgm:prSet/>
      <dgm:spPr/>
      <dgm:t>
        <a:bodyPr/>
        <a:lstStyle/>
        <a:p>
          <a:endParaRPr lang="uk-UA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D9F1A8F-8C5E-4A55-A47F-6CC02740D965}" type="sibTrans" cxnId="{69E9E6D5-8BE4-4DB9-ABE9-BD1889F40335}">
      <dgm:prSet/>
      <dgm:spPr/>
      <dgm:t>
        <a:bodyPr/>
        <a:lstStyle/>
        <a:p>
          <a:endParaRPr lang="uk-UA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F362C05-8DC9-496D-803C-3AD0EFAE693F}">
      <dgm:prSet phldrT="[Текст]"/>
      <dgm:spPr/>
      <dgm:t>
        <a:bodyPr/>
        <a:lstStyle/>
        <a:p>
          <a:r>
            <a:rPr lang="uk-UA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Небанківські фінансові інститути</a:t>
          </a:r>
          <a:endParaRPr lang="uk-UA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F93225A-BAEB-4E9B-B1B1-A5D2DD96E9F4}" type="parTrans" cxnId="{A5EE3791-DAA0-432E-BBB6-DC4FCC581A41}">
      <dgm:prSet/>
      <dgm:spPr/>
      <dgm:t>
        <a:bodyPr/>
        <a:lstStyle/>
        <a:p>
          <a:endParaRPr lang="uk-UA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C720689-970E-4390-A571-B65A80547B96}" type="sibTrans" cxnId="{A5EE3791-DAA0-432E-BBB6-DC4FCC581A41}">
      <dgm:prSet/>
      <dgm:spPr/>
      <dgm:t>
        <a:bodyPr/>
        <a:lstStyle/>
        <a:p>
          <a:endParaRPr lang="uk-UA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B1E3DEB-DB4E-4492-9321-1741CAE32827}" type="pres">
      <dgm:prSet presAssocID="{F1F2EE63-F37C-4093-9F8B-BF4DD77E94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4F93210-A428-4742-B428-8FEDB8926DD6}" type="pres">
      <dgm:prSet presAssocID="{630AB91C-48F4-41EA-B375-37B6A5C25E3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EDD3F3-636F-4858-B51D-29239B763295}" type="pres">
      <dgm:prSet presAssocID="{F217BE28-646F-4351-BF5A-4EE93ACCBFA0}" presName="spacer" presStyleCnt="0"/>
      <dgm:spPr/>
    </dgm:pt>
    <dgm:pt modelId="{CF1CA7C0-7AF7-4FA0-B6E5-149F9EF76CE0}" type="pres">
      <dgm:prSet presAssocID="{AF243952-02C2-45D1-9EFD-D75DB41199D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73C2268-CA9D-4EC0-9C49-53700B2766FE}" type="pres">
      <dgm:prSet presAssocID="{6D9F1A8F-8C5E-4A55-A47F-6CC02740D965}" presName="spacer" presStyleCnt="0"/>
      <dgm:spPr/>
    </dgm:pt>
    <dgm:pt modelId="{A669877B-99BC-41D2-AB48-4A72E135419F}" type="pres">
      <dgm:prSet presAssocID="{DF362C05-8DC9-496D-803C-3AD0EFAE693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6BB7F27-DF0A-40F9-8AA5-7D1FDB075754}" srcId="{F1F2EE63-F37C-4093-9F8B-BF4DD77E94ED}" destId="{630AB91C-48F4-41EA-B375-37B6A5C25E35}" srcOrd="0" destOrd="0" parTransId="{44F3D0BF-F973-4D4A-BE2E-9B00FACC576C}" sibTransId="{F217BE28-646F-4351-BF5A-4EE93ACCBFA0}"/>
    <dgm:cxn modelId="{A5EE3791-DAA0-432E-BBB6-DC4FCC581A41}" srcId="{F1F2EE63-F37C-4093-9F8B-BF4DD77E94ED}" destId="{DF362C05-8DC9-496D-803C-3AD0EFAE693F}" srcOrd="2" destOrd="0" parTransId="{2F93225A-BAEB-4E9B-B1B1-A5D2DD96E9F4}" sibTransId="{6C720689-970E-4390-A571-B65A80547B96}"/>
    <dgm:cxn modelId="{00E3536D-49E3-4CCE-961F-122DE036B1CA}" type="presOf" srcId="{AF243952-02C2-45D1-9EFD-D75DB41199D3}" destId="{CF1CA7C0-7AF7-4FA0-B6E5-149F9EF76CE0}" srcOrd="0" destOrd="0" presId="urn:microsoft.com/office/officeart/2005/8/layout/vList2"/>
    <dgm:cxn modelId="{35541162-41A4-4440-AB5E-092A89557EDB}" type="presOf" srcId="{630AB91C-48F4-41EA-B375-37B6A5C25E35}" destId="{04F93210-A428-4742-B428-8FEDB8926DD6}" srcOrd="0" destOrd="0" presId="urn:microsoft.com/office/officeart/2005/8/layout/vList2"/>
    <dgm:cxn modelId="{69E9E6D5-8BE4-4DB9-ABE9-BD1889F40335}" srcId="{F1F2EE63-F37C-4093-9F8B-BF4DD77E94ED}" destId="{AF243952-02C2-45D1-9EFD-D75DB41199D3}" srcOrd="1" destOrd="0" parTransId="{14BCBA06-ED7A-4A44-A71C-398211A83324}" sibTransId="{6D9F1A8F-8C5E-4A55-A47F-6CC02740D965}"/>
    <dgm:cxn modelId="{08B5356C-53EF-4EE4-B146-3A02A62BA8F4}" type="presOf" srcId="{F1F2EE63-F37C-4093-9F8B-BF4DD77E94ED}" destId="{0B1E3DEB-DB4E-4492-9321-1741CAE32827}" srcOrd="0" destOrd="0" presId="urn:microsoft.com/office/officeart/2005/8/layout/vList2"/>
    <dgm:cxn modelId="{19793D1D-2E07-40E4-AB4E-727926EF050A}" type="presOf" srcId="{DF362C05-8DC9-496D-803C-3AD0EFAE693F}" destId="{A669877B-99BC-41D2-AB48-4A72E135419F}" srcOrd="0" destOrd="0" presId="urn:microsoft.com/office/officeart/2005/8/layout/vList2"/>
    <dgm:cxn modelId="{6FB8F054-2DBB-422A-96D5-BA28006663D1}" type="presParOf" srcId="{0B1E3DEB-DB4E-4492-9321-1741CAE32827}" destId="{04F93210-A428-4742-B428-8FEDB8926DD6}" srcOrd="0" destOrd="0" presId="urn:microsoft.com/office/officeart/2005/8/layout/vList2"/>
    <dgm:cxn modelId="{A39B6FEC-D9AF-4596-82A4-A27FB81FF787}" type="presParOf" srcId="{0B1E3DEB-DB4E-4492-9321-1741CAE32827}" destId="{ABEDD3F3-636F-4858-B51D-29239B763295}" srcOrd="1" destOrd="0" presId="urn:microsoft.com/office/officeart/2005/8/layout/vList2"/>
    <dgm:cxn modelId="{F67E561E-02C0-4A84-B101-46E9936A956B}" type="presParOf" srcId="{0B1E3DEB-DB4E-4492-9321-1741CAE32827}" destId="{CF1CA7C0-7AF7-4FA0-B6E5-149F9EF76CE0}" srcOrd="2" destOrd="0" presId="urn:microsoft.com/office/officeart/2005/8/layout/vList2"/>
    <dgm:cxn modelId="{FB4F5065-1A8C-40BC-B22E-CBCA9096F97B}" type="presParOf" srcId="{0B1E3DEB-DB4E-4492-9321-1741CAE32827}" destId="{373C2268-CA9D-4EC0-9C49-53700B2766FE}" srcOrd="3" destOrd="0" presId="urn:microsoft.com/office/officeart/2005/8/layout/vList2"/>
    <dgm:cxn modelId="{B2AA0617-46EC-423A-85F6-297B61FD00BE}" type="presParOf" srcId="{0B1E3DEB-DB4E-4492-9321-1741CAE32827}" destId="{A669877B-99BC-41D2-AB48-4A72E135419F}" srcOrd="4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20.11.2013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20.11.2013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20.11.2013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20.11.2013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20.11.2013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20.11.2013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20.11.2013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20.11.2013</a:t>
            </a:fld>
            <a:endParaRPr lang="uk-UA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Місце для нижнього колонтитула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20.11.2013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20.11.2013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93959E6-847B-4937-8C3D-49CDB5BA4EF3}" type="datetimeFigureOut">
              <a:rPr lang="uk-UA" smtClean="0"/>
              <a:pPr/>
              <a:t>20.11.2013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іліні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іліні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20.11.2013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-24"/>
            <a:ext cx="7467600" cy="92867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Вікторина: «Великі підприємці»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785794"/>
            <a:ext cx="864399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6213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Банкір, який запровадив термін «підприємництво»-, тлумачачи його як особливий фактор виробництва, для якого завжди характерний ризик.</a:t>
            </a: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6213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Яка компанія здійснила справжній переворот у сфері громадського харчування, а її керівник починав як продавець обладнання для газованих напоїв у компанії «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Малті-Міксер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»? </a:t>
            </a: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6213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Запропонував та втілив ідею парку розваг... </a:t>
            </a: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6213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Створив автомобіль, який став доступним найширшому колу простих людей у США, так званий народний автомобіль,... </a:t>
            </a: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6213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Кому слід завдячити створенням першого комп'ютера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Арр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l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е? </a:t>
            </a: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6213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Найбільша у світі компанія з виробництва програмного забезпечення, керівник якої став наймолодшим у світі міліонером,... </a:t>
            </a: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6213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Засновник міжнародної компанії, який у віці 20-ти років поїхав з Німеччини, щоб узяти участь у Каліфорнійській золотій лихоманці, та створив виріб, який і досі є популярним у світі,... </a:t>
            </a: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6213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У дитинстві у нього була мрія мати власний автомобіль. У 1946 році він створив власну компанію із виробництва мотоциклів, за 5 років він знищив 250 конкурентів. </a:t>
            </a: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6213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Все почалося у 1920 році в невеличкому баварському містечку. 20-річний чоботар і спортсмен-любитель власноруч пошив перші туфлі для бігу. У 1948 зареєстрував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власну компанію, яка відразу взяла потужний старт. </a:t>
            </a: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6213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Кого з підприємців прозвали «Його величність»? </a:t>
            </a: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76213" algn="l"/>
              </a:tabLst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Авіаконструктор,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кінопродюсе'р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, пілот. </a:t>
            </a: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176213" algn="l"/>
              </a:tabLst>
            </a:pPr>
            <a:r>
              <a:rPr lang="uk-UA" sz="1600" dirty="0" smtClean="0">
                <a:latin typeface="Arial" pitchFamily="34" charset="0"/>
                <a:ea typeface="Calibri" pitchFamily="34" charset="0"/>
              </a:rPr>
              <a:t>Ця жінка виросла у сирітському притулку і багато років змушена була носити форму. Саме вона придумала носити сумку через плече та спідницю за коліно. У 2002 році вартість бренда її імені склала 4,272 </a:t>
            </a:r>
            <a:r>
              <a:rPr lang="uk-UA" sz="1600" dirty="0" err="1" smtClean="0">
                <a:latin typeface="Arial" pitchFamily="34" charset="0"/>
                <a:ea typeface="Calibri" pitchFamily="34" charset="0"/>
              </a:rPr>
              <a:t>млрд</a:t>
            </a:r>
            <a:r>
              <a:rPr lang="uk-UA" sz="1600" dirty="0" smtClean="0">
                <a:latin typeface="Arial" pitchFamily="34" charset="0"/>
                <a:ea typeface="Calibri" pitchFamily="34" charset="0"/>
              </a:rPr>
              <a:t> доларів.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00034" y="3857628"/>
            <a:ext cx="8286340" cy="2301240"/>
          </a:xfrm>
        </p:spPr>
        <p:txBody>
          <a:bodyPr>
            <a:noAutofit/>
          </a:bodyPr>
          <a:lstStyle/>
          <a:p>
            <a:pPr algn="l"/>
            <a:r>
              <a:rPr lang="uk-UA" sz="2800" i="1" dirty="0" smtClean="0"/>
              <a:t>підприємницькі здібності  </a:t>
            </a:r>
            <a:r>
              <a:rPr lang="uk-UA" sz="2800" dirty="0" smtClean="0"/>
              <a:t>- це здатність певної частини людей до професійних, енергійних і цілеспрямованих дій, пов’язаних  з організацією виробництва, ризиком, керівництвом до досягнення поставленої мети.</a:t>
            </a:r>
            <a:endParaRPr lang="uk-UA" sz="2800" dirty="0"/>
          </a:p>
        </p:txBody>
      </p:sp>
      <p:pic>
        <p:nvPicPr>
          <p:cNvPr id="32770" name="Picture 2" descr="http://mylitta.ru/uploads/posts/2012-05/1337758455_fashio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7166"/>
            <a:ext cx="4857784" cy="3249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24"/>
            <a:ext cx="8686800" cy="1143000"/>
          </a:xfrm>
        </p:spPr>
        <p:txBody>
          <a:bodyPr>
            <a:noAutofit/>
          </a:bodyPr>
          <a:lstStyle/>
          <a:p>
            <a:pPr algn="just"/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Підприємницький хист проявляється саме в процесі створення і організації бізнесу.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 descr="D:\Робоча папка\scan\img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858180" cy="550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1414"/>
            <a:ext cx="7467600" cy="1143000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Приклад вдалих підприємців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842" name="AutoShape 2" descr="data:image/jpeg;base64,/9j/4AAQSkZJRgABAQAAAQABAAD/2wCEAAkGBhMSERQUEhQVFRQWFBgZGBcXFRcVFhQYFBUYFxQWFBoXGyYeGRkjGhcYHy8gJCcpLC0tFR4xNTAqNSYrLCkBCQoKBQUFDQUFDSkYEhgpKSkpKSkpKSkpKSkpKSkpKSkpKSkpKSkpKSkpKSkpKSkpKSkpKSkpKSkpKSkpKSkpKf/AABEIAL8BCAMBIgACEQEDEQH/xAAcAAEAAQUBAQAAAAAAAAAAAAAABgIDBAUHAQj/xABBEAACAQIEAwUFBQYEBgMAAAABAgADEQQSITEFBkETIlFhcQcjgZGhFDJCsfAzUmJywdEVFoLhCEOSk6KyJFOD/8QAFAEBAAAAAAAAAAAAAAAAAAAAAP/EABQRAQAAAAAAAAAAAAAAAAAAAAD/2gAMAwEAAhEDEQA/AO4xEQEREBERAREQEREBERAREQERKKtVVUsxCqBckmwAHUkwK5rOL8y4bCj39VUPRb3Y+ijX47TnPOfte1ajgjYA2avoc1v/AKwRt/Ed+mms5ZicXUqsWJLFjcsxJZj5k7wOwca9tVFLighY9GYWX1I3ImlT27VB/wAum/iDmQ2v4i428v7zl9bCN+v1+ryz9gN4HdOD+3HB1CFrpUoH979rT+ad4f8ATbzk94bxWjiEFShVSqh/EjBhpuNNj5T5NbDsDM/g/Gq2EqipQqNSqC2oOjgfhqDZ11Oh8eh1gfV0SFezz2kU+Ir2dQCnilW7IPu1BsXpXN7bXU6rfqLEzWAiIgIiICIiAiIgIiICIiAiIgIiICIiAiIgIiICIiAnF/bHzuKlT7HRY5Kbe9I2apbRPMLfXpfzWdA9ovNn2DBsykdtU7lIfxEat6KNfkOs+fuG4Nq1UDdmYXJJvrvfr5wNhy3y21cFmByD6yRYnlnLbKOsmvCeGBUVQNgBt4TaJwgdRA5R/llzsOpH5WMp/wABIazqRY9NdJ19eDDw+Ew+IcKUjUfG23nA5a/BhfS3X6TD4nwJSL26bydPwUgnTbw/pNVxTDWgc0R6lCqrKxV0YMjA2KkbEHp+h1n0b7OOcf8AEMLme3bUyEqja5to4HQN8rgjpODcZwmvSZvs75o+wY1XcnsjdKgubZGt37dSpAPpe28D6XieKwIBBuDqD4gz2AiIgIiICIiAiIgIiICIiAiIgIiICIiAiIgIiIHFfbPxYvjadDKCtKnm/iLVL6E9BYDS/r0tpOSMHfE33sp/O033tawI+3XTdqKM2nXMy6nzC/SY3JNHK97akb+I6/lA6RgKdrTbU0vNdgxNlTaBd7MATAxCXvMxqkxakDV1KY1kT5gAte0l+IWysZDuMKzCBBeKi9/KRtfv+UlPEKGXQ7mRurQtr0vb0gd79kPHHr4Io4/YN2at+8lgVB8xe3paTmct9hdT3eJW+mamfiVIPl0nUoCIiAiIgIiICIiAiIgIiICIiAiIgIiICIiAnhNtTPZqObS32HE5TY9i+vhdTf6QOV8/8U+04p8hDKMqoRexUAE3v1zFtfA28zseX6QBQddtPAXsfrIcOGu2GpMxYtbOSdO9uuYj1G/nJdySwcZge6oVR6ga/UwJ9hFsJmqJGcTzbSoMFqhlvsbXVvQibfC8eoVPu1FJ8Mwv8oGwaWWGktvixrMdMcDAqxlMWt4zQcRw2pHS3hNrxLHqoBJHxM0GI47QvZqgPoYEF5ho2Ynw/pI3WsVYdbafE6/W0lXMHFaTkgWA9QfpIbiWykEba/UQOgexbjtOhWrLWqU6aVFRQXqKl6gZsiKGIzEhm2/dE7hPj9cKWYg7aj+/wn1jy+zHC4ctfMaFMm+98i3v8YGfERAREQEREBERARNZzLxr7Jhnr5Q2XILFsig1HVA1RrHLTUtmZrGyqTY2mLjeY/stNXxeT3lalTQ0czA9syoGbNsAWubE6DTXSBvYmuqcxYZWVGqqGbJ46drpSDHZCxNlDWJ6S4OM0Mi1O0TI1Tsw19DUNTsuzH8WcZbeIgZsTX4Xj+HqVOzSqjP3rAH73ZtlqZDs+VtGtex0Np5xHihp18NTCgis7qSTbLkovUuPHVbfGBsYmppcz4eqGFGsjt2bOoB0dV3amdqiAkAspI1Gsw+VecqOKoYYtVp9vWw6VCikgFsimstO5N8jEggElesCRRMPh3F6WIBai4dRbUA2Ib7rKSLMp6MLgzMgIiICWcbQD03Qi4ZGUjxBBFpeiBwKucSar0UK5QLsCNMqkEW89PpJRyhw/sQij7tRdf5wOnmVH/gfGXOP8FyYupUUWykggbMri4v4WDD5eM2HLyrURAw2KsOhVl1BHn/vfeB7zAtYpko0VqkjUOBkUeLX3uekhfMPAcejotMsQbHNSDJQC5TmTJmOVgwG9hY/Lq+Ew7KLM2Y+NgLaAW031ub+coxmHB6KT6CBz3gtPEglWdrKbE20I8QNvlb0k2xeHWlSve1ha5Nhfwv4yw3DjldVbvN1toPIeHrMnH4fJQygAqFI28tzA4vxbmGvVrMpJIDEKovbTdjbpt638rGuvwvGI6hXZlIJvYBCLLlyAfdN81wbbC3nl0afvVKqoILa66gm+W22hJO34vIToeFw4dBemp06QOUVXZiyVxc9H/EPC56jyJ22sZrMRhioII1G3r0/vOpY7loB+0YLpsnQ+trTn3HqYVyL3sT6QNdwjC5sTSR9nqIp9HYA/nPqpFAAA0AFh8J828ocP7biWGU7CtTJ8xTPaH6L9Z9JwEREBERAREQEREDF4lVZaTFKRrG37MFFLg6MAXIW9r6EgHxEhX+Wa4o1TRw/Y0/tWEr0sGKlO6/Z6yVK+XK3ZU2qZdEDZbrckFjafxAg1Xl+qauJWrh69Sji6oqE0sSiCmGo0qbpiFNRTmU0zY089wBtMunyvV+3k2UYNalTFUyD31xVamKLAL+6Aa1Uk7tXHhNliuK1kNYdyy1qaqwpuwp06gBLVAGuxvfUZQMwvopJweFcx4ioyFwq0y1SkCKD++q0auIRirdp7lWFJGUOp+9lzEkQMTlXl56X2WjXoV74RQErfaEbDsy0jRD00z9oMyM3dZABc6mwJyeYeE4jG1TSyNQpU6eIUVy6Eu9eg1FDSVGLAKHZiWym6ra97jYcG4pUdGSs6DEA5SOwemqOaatYg1Gzrdr5lex2vcGa5+YcVatlFBhSWu61CGVa60VpEKqhyU77VaZclrGjcKQ1gFk8LxNc4QPhxQGEVyTnpstVmwz0FTD5TcU/eFiXCHuKMutxY4XwTFGlw7D1cOEGBCF6naU2SsaeFejkohTmuxfvZwoFjbNoZvsRxOuExZU0700D0ro1gDTzWqjP3zcHYruB0udzSa6g+IB+YgR3kzAVqIdGp1aOGVaa0KNapTq1aWUMKihqbN7q3Z5Qzsws2wsJJYiAiIgIiIEW5rwhDZ/wstvRlB/Mf+pkS4ViTTbKfNreja/1nU61IMpBAII6i4+s5fWwtnzHpb57a+Z3+JgTGlXuBY2lyq22s13DamgBmwqEW/WsC3QbvbfHqb7+g/vLnEBmw7C9vP1BnnZlVLWu3hcDTwF9LyxjcYoouD1F9fIQOO1+JiliLAZkLEX8wTb0nQ+HY0ZdyNB0/tvOPcU4urVGRNix19DcSecA4j7kBjc2trA2XGeNWzAXzfvHp/KOh87n4Tl+OxOeofX+skfM2Pvp1veRdVOrHc6+WnWB0X2R8DapjjXNslFPjnqAqlv9Oc/ATtM03KPCkoYSiqIFJpIXsBdmKC5Y9TNzAREQEREBERAREQEREDFr8ORw4OYdpbMUqPTY5bWsyMGXboRLP+A0bqQGGVbKoqVAid3LdEDZVaxIzAX1Os2EQMGnwaktOpTAfLUvnPa1DUbMuUntC2cHLYAhtLC1rTE/yjhsoQo7KAygNWrP3HCK9LvOfcsKaXpfcOUXE3MQLFTAo3aXX9ouV9T3hYrbfTQnaXlWwsNhPYgIiICIiAiIgJBOYcGadcgA5XOYeAzHXXpY3k7mq5i4Z21LQXZO8vnbp5wNBgane9B8PL8/qJd4nxNaY1O2vn8v1sZphjgrAMT4EeGv4j8PWYvGAa9VEpk3JBLD8KjUn9eMDZYvjpyjXrY+u8g/FeJMBlzFkJNup11/Irsehk4p8q0wuXO9vNiQNtvDYTX4vlygN6p0/iBtbw7p/Rgcix/CVSqSvW+lvEXvNhw3jWUhBZidLHbQ+u/X46Gbnj/LVNQWWoSGv1JOvrtNJwjha5gBrrf5QMvEk1HU20I1uL306+Nrg/CYaYbPVFNfxOFHlmIUf0mxxvElu1tGsx+fdsQNtFA8jbwmw9mvCu34lTB2phqrdb5TZR65mB/0wO+UKeVVHgAPkJXEQEREBERAREQEREBERAREQEREBERAREQEREBERAREQOUc08O/+TUAuRTe5TM1srC6kW9RMjguJUNfS1rCxzFQNxtb5Rz0VbHOosHWlTJ8w2axI8Da3wMwOEYxVdkclTfYnc6Wueo+mhgS/EoHUgGxtIljuW67KTmB1JNmK9LWH5/2m7x/EFp95dzceG15r6OIq1s/Yi+Xe/3RdiCAfHrAhnEuHVQQDcC/jc+B9f8AeXcLw/sM2bQlTa+nQWsen0MysPxFXzOWBIZlX1W+lvpbyka5z5kOYIDsuwNxewt+vGBpFxneZnGgY/Df8xL3LvOj4PGUsQtyq1BnUGxemQVZddNjcX6gSOYnG5tNhMJ6tzA+y+W+ZsPj6IrYapnS5U6EMjDdXU6qdR8CCNCDNpPjzlbnPFcPq9phqpW/3kOtOp/Ol7H13HQzpPBP+IuuGUYvD03W/eaiSj28QrkqSPC4v4iB3qJHeBe0DAYuwoYmkzEXyFslTzGRrG8kV4CIiAiIgIiICIiAiIgIiICIiAiIgIiICIkX5r9o+C4fdatTPVtfsadnqeWbUBP9RHleBKJCecvaxhMA5o2atiANaaWCoSLqKrnRemgzNYg21nJ+cPa/i8bdaTNhaG2Sm3vH13qVAAR/KthuDmkGvc38fiSSbknxO8CTcV9oNerjji6gU5lCGmosq00YlQt9SRmJudyTsLWlmFx2Hxy3SoM2mgOV0PS433G+3nOV1BpMdmKnMpsRqCDYj0I1ED6B5XoZmPbEOw+4CBoNLnbXU28rSQYzhp1KHKfLY+RHUTV8B5aFGlTDM1Ssq2NZvvkne3gvS2ugFyTrJFg6+YWbRhv5+Y8oHzzzrw/EYGswFxSquzKw1GZjmYXOx1/VryGVq5O5Jn1PzXwlKuHZXRXQjVWAN/Ai/UdJ8383cuDC1B2ZzUn1W+6/wnx9f0Q0LNeeRPRArUS4qzxFl4LA9sPC8l3KftPx2AsKdTtaQt7msS6W0+4b5k0GljbyMiYSVAQPpbkz2wYLH9xj9mr6e7qsoDEj/lPcBxfTofKToNPip6ckHL3P3EMDYYfEPkFvdv7ynYdArXy/6bQPraJxLgX/ABF7DG4U9LvQa4P/AObm4/6jJ5wz2u8KrjTFJTPhVBpEfFwB8jAmMSzhMbTqqHpOlRDsyMGU38CDaIF6IiAiIgIiICIiAiJaxWKSmjPUZURQSzMQqqBuSToBAuzX8a5gw+ETPiaqUl6Zjq1uirux8gJzLnb25pTvSwADtsarA5R/Iptf1OnkROPcS4vVxNQ1K9RqjndmJJ9B4DyGkDpHPHtvqVgaWADUafWsbCq48EA/ZjzuW/lnLGqkkkkkkkkk3JJ1JJOpJPWUsJ4iwKTL9M6Sl0nqIRAqdZl8B5cqY2sKNMqt1LO7GwRAQGbzN2UAdSw21Mxhf18gNfhOxez3kipgialZlL1kXugH3RTMbZvxXzG+gF1G+8CY8IzCmiOxZ0VVZihp5yBq+U7XIPWV47HmiRcd1tjL1Q5QQbA20MifHsaz1EUnS2vgLbQM7mLjhanlTrpOQcyIKjotTSmpK6bgEkZvgbH4SY4jiLEkW9PhIvx2le/rAgOPwRpVGQm9joRsR0IlhZtOLLcAnddPVeny/rNeogXKYl9VlmnMlYC09InpiBSBPMkqlV4FlllBWX2EtVTAv8J41XwtQPhqjUn/AHlJBPrY2YeRBE8mOE09fyiB9qxEQEREBERARE1HNXMlLA4WpiKp7qDQdXY6Kg8yYGBzzz5Q4ZRz1O/Va/Z0gbFyOrHXKg6tY+QJ0nzrzZz7i+IVC1ZyEBulJdKaeFh1b+JrnwsNJruYuY62OrvXrsSzHQdFX8KqOgEwFEAFl5Z4ogmB71laiUieA2gXmE9lGfSUM0DacBVWxWHDfdNelf8A7i6fHb4z6MNglybafKfLlLFtTdXG6MrDzKMGA+k7TguZ1xNGm6t94bX1BG4a2xEDc8Q4ixcXbTp6ia3EVLnUW+nW8p7PrfWWyLnXeBhY2iNwPOaHi1G4/pJHjHuLTVYmlcfr6QIBxHC738x/vI/fpJrxXD3uJDKy5WPrAvUhMhZh06kyEeBftPLQDEDy0pvPbxawgGbpLOW5AlT6DzMrRbCBbqtr5CJQ0QPtaIiAiIgIiIAz589vPNJr4lMKje7oXLW2NXT55Qbet527mnjP2TCVq9rlE7o6F27qA+WYifJfFa5eqzMSWJNydyTqxPmSSfjAxQJcSUCXKcCsRlnqy4IFFpSZdtKCsDy08tLgEpaBQUm75e439nfvXNJvvga5Tpaoo8RaxA3HjYTTiVCpA6rRxDaa3U6gjUEHYgzJWtfrIDyzzQaVqVXWmT3TuaZPTzUk/C/ht0HDoG1gVPTuB+vnNfUwu83NXBsRoYOB0219YEI4lhNwBpIHzDgilS9tGGh9N52HFYMC99f1t+cjHMnBRUpkDwv0gcxBmTReY9RMpIPQyuiYGcplYaWg0uU1gVZZ51v0Eqc6THrPYW+cCqmuZry5iT0lWGFlv8ZiValzAqpiJeo0dLxA/9k="/>
          <p:cNvSpPr>
            <a:spLocks noChangeAspect="1" noChangeArrowheads="1"/>
          </p:cNvSpPr>
          <p:nvPr/>
        </p:nvSpPr>
        <p:spPr bwMode="auto">
          <a:xfrm>
            <a:off x="155575" y="-2452688"/>
            <a:ext cx="7077075" cy="5124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5844" name="Picture 4" descr="http://cvetgranata.ru/wp-content/uploads/%D0%A1%D1%82%D0%B8%D0%B2-%D0%94%D0%B6%D0%BE%D0%B1%D1%81.jpg"/>
          <p:cNvPicPr>
            <a:picLocks noChangeAspect="1" noChangeArrowheads="1"/>
          </p:cNvPicPr>
          <p:nvPr/>
        </p:nvPicPr>
        <p:blipFill>
          <a:blip r:embed="rId2" cstate="print"/>
          <a:srcRect l="37349" r="20255"/>
          <a:stretch>
            <a:fillRect/>
          </a:stretch>
        </p:blipFill>
        <p:spPr bwMode="auto">
          <a:xfrm>
            <a:off x="1500166" y="1272057"/>
            <a:ext cx="2643206" cy="4514397"/>
          </a:xfrm>
          <a:prstGeom prst="rect">
            <a:avLst/>
          </a:prstGeom>
          <a:noFill/>
        </p:spPr>
      </p:pic>
      <p:pic>
        <p:nvPicPr>
          <p:cNvPr id="35846" name="Picture 6" descr="http://www.rus-hitech.ru/Quotes/bill_gates.jpg"/>
          <p:cNvPicPr>
            <a:picLocks noChangeAspect="1" noChangeArrowheads="1"/>
          </p:cNvPicPr>
          <p:nvPr/>
        </p:nvPicPr>
        <p:blipFill>
          <a:blip r:embed="rId3" cstate="print"/>
          <a:srcRect l="7500" r="6249" b="3571"/>
          <a:stretch>
            <a:fillRect/>
          </a:stretch>
        </p:blipFill>
        <p:spPr bwMode="auto">
          <a:xfrm>
            <a:off x="5000628" y="1273436"/>
            <a:ext cx="2928958" cy="45844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00166" y="5786454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Стів </a:t>
            </a:r>
            <a:r>
              <a:rPr lang="uk-UA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Джобс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5857892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Білл Гейтс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Передумови для створення підприємництва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3143240" y="3286124"/>
            <a:ext cx="235745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Передумови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642910" y="2214554"/>
            <a:ext cx="235745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Економічні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714348" y="4357694"/>
            <a:ext cx="235745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Юридичні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5715008" y="2214554"/>
            <a:ext cx="235745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Політичні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5715008" y="4357694"/>
            <a:ext cx="235745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Психологічні</a:t>
            </a:r>
            <a:endParaRPr lang="uk-UA" sz="2400" dirty="0"/>
          </a:p>
        </p:txBody>
      </p:sp>
      <p:cxnSp>
        <p:nvCxnSpPr>
          <p:cNvPr id="12" name="Пряма сполучна лінія 11"/>
          <p:cNvCxnSpPr>
            <a:stCxn id="7" idx="3"/>
            <a:endCxn id="6" idx="1"/>
          </p:cNvCxnSpPr>
          <p:nvPr/>
        </p:nvCxnSpPr>
        <p:spPr>
          <a:xfrm>
            <a:off x="3000364" y="2786058"/>
            <a:ext cx="142876" cy="107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>
            <a:stCxn id="6" idx="1"/>
            <a:endCxn id="8" idx="3"/>
          </p:cNvCxnSpPr>
          <p:nvPr/>
        </p:nvCxnSpPr>
        <p:spPr>
          <a:xfrm rot="10800000" flipV="1">
            <a:off x="3071802" y="3857628"/>
            <a:ext cx="71438" cy="107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>
            <a:stCxn id="6" idx="3"/>
            <a:endCxn id="9" idx="1"/>
          </p:cNvCxnSpPr>
          <p:nvPr/>
        </p:nvCxnSpPr>
        <p:spPr>
          <a:xfrm flipV="1">
            <a:off x="5500694" y="2786058"/>
            <a:ext cx="214314" cy="107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0"/>
          <p:cNvCxnSpPr>
            <a:stCxn id="6" idx="3"/>
            <a:endCxn id="10" idx="1"/>
          </p:cNvCxnSpPr>
          <p:nvPr/>
        </p:nvCxnSpPr>
        <p:spPr>
          <a:xfrm>
            <a:off x="5500694" y="3857628"/>
            <a:ext cx="214314" cy="107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467600" cy="1143000"/>
          </a:xfrm>
        </p:spPr>
        <p:txBody>
          <a:bodyPr/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Види підприємництва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00364" y="3214686"/>
            <a:ext cx="3000396" cy="135732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Види підприємництва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642910" y="1785926"/>
            <a:ext cx="2286016" cy="78581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3357554" y="1785926"/>
            <a:ext cx="2286016" cy="78581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6143636" y="1785926"/>
            <a:ext cx="2286016" cy="78581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571472" y="4786322"/>
            <a:ext cx="2286016" cy="78581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6286512" y="4786322"/>
            <a:ext cx="2286016" cy="78581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 сполучна лінія 10"/>
          <p:cNvCxnSpPr>
            <a:stCxn id="5" idx="2"/>
            <a:endCxn id="4" idx="1"/>
          </p:cNvCxnSpPr>
          <p:nvPr/>
        </p:nvCxnSpPr>
        <p:spPr>
          <a:xfrm rot="16200000" flipH="1">
            <a:off x="2191982" y="2165680"/>
            <a:ext cx="841717" cy="1653844"/>
          </a:xfrm>
          <a:prstGeom prst="lin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3" name="Пряма сполучна лінія 12"/>
          <p:cNvCxnSpPr>
            <a:stCxn id="6" idx="2"/>
            <a:endCxn id="4" idx="0"/>
          </p:cNvCxnSpPr>
          <p:nvPr/>
        </p:nvCxnSpPr>
        <p:spPr>
          <a:xfrm rot="5400000">
            <a:off x="4179091" y="2893215"/>
            <a:ext cx="642942" cy="1588"/>
          </a:xfrm>
          <a:prstGeom prst="lin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5" name="Пряма сполучна лінія 14"/>
          <p:cNvCxnSpPr>
            <a:stCxn id="7" idx="2"/>
            <a:endCxn id="4" idx="7"/>
          </p:cNvCxnSpPr>
          <p:nvPr/>
        </p:nvCxnSpPr>
        <p:spPr>
          <a:xfrm rot="5400000">
            <a:off x="6003145" y="2129961"/>
            <a:ext cx="841717" cy="1725282"/>
          </a:xfrm>
          <a:prstGeom prst="lin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18" name="Пряма сполучна лінія 17"/>
          <p:cNvCxnSpPr>
            <a:stCxn id="8" idx="0"/>
            <a:endCxn id="4" idx="3"/>
          </p:cNvCxnSpPr>
          <p:nvPr/>
        </p:nvCxnSpPr>
        <p:spPr>
          <a:xfrm rot="5400000" flipH="1" flipV="1">
            <a:off x="2370577" y="3717137"/>
            <a:ext cx="413089" cy="1725282"/>
          </a:xfrm>
          <a:prstGeom prst="lin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21" name="Пряма сполучна лінія 20"/>
          <p:cNvCxnSpPr>
            <a:stCxn id="4" idx="5"/>
            <a:endCxn id="9" idx="0"/>
          </p:cNvCxnSpPr>
          <p:nvPr/>
        </p:nvCxnSpPr>
        <p:spPr>
          <a:xfrm rot="16200000" flipH="1">
            <a:off x="6288897" y="3645698"/>
            <a:ext cx="413089" cy="1868158"/>
          </a:xfrm>
          <a:prstGeom prst="lin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67600" cy="1143000"/>
          </a:xfrm>
        </p:spPr>
        <p:txBody>
          <a:bodyPr/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Економічне середовище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857224" y="1500174"/>
          <a:ext cx="814393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ілка вправо 4"/>
          <p:cNvSpPr/>
          <p:nvPr/>
        </p:nvSpPr>
        <p:spPr>
          <a:xfrm>
            <a:off x="214282" y="1785926"/>
            <a:ext cx="428596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ілка вправо 5"/>
          <p:cNvSpPr/>
          <p:nvPr/>
        </p:nvSpPr>
        <p:spPr>
          <a:xfrm>
            <a:off x="214282" y="3357562"/>
            <a:ext cx="428596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ілка вправо 6"/>
          <p:cNvSpPr/>
          <p:nvPr/>
        </p:nvSpPr>
        <p:spPr>
          <a:xfrm>
            <a:off x="214282" y="4929198"/>
            <a:ext cx="428596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Несприятливі умови розвитку підприємництва в Україні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6" name="Групувати 5"/>
          <p:cNvGrpSpPr/>
          <p:nvPr/>
        </p:nvGrpSpPr>
        <p:grpSpPr>
          <a:xfrm>
            <a:off x="1071538" y="1500198"/>
            <a:ext cx="7858180" cy="1214422"/>
            <a:chOff x="0" y="1623863"/>
            <a:chExt cx="8143932" cy="1467180"/>
          </a:xfrm>
        </p:grpSpPr>
        <p:sp>
          <p:nvSpPr>
            <p:cNvPr id="7" name="Округлений прямокутник 6"/>
            <p:cNvSpPr/>
            <p:nvPr/>
          </p:nvSpPr>
          <p:spPr>
            <a:xfrm>
              <a:off x="0" y="1623863"/>
              <a:ext cx="8143932" cy="146718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8" name="Округлений прямокутник 4"/>
            <p:cNvSpPr/>
            <p:nvPr/>
          </p:nvSpPr>
          <p:spPr>
            <a:xfrm>
              <a:off x="71622" y="1695485"/>
              <a:ext cx="8000688" cy="13239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800" b="0" kern="12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Частка державної власності приблизно становить 50%</a:t>
              </a:r>
              <a:endParaRPr lang="uk-UA" sz="38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9" name="Групувати 8"/>
          <p:cNvGrpSpPr/>
          <p:nvPr/>
        </p:nvGrpSpPr>
        <p:grpSpPr>
          <a:xfrm>
            <a:off x="1071538" y="2786082"/>
            <a:ext cx="7858180" cy="1214422"/>
            <a:chOff x="0" y="1623863"/>
            <a:chExt cx="8143932" cy="1467180"/>
          </a:xfrm>
        </p:grpSpPr>
        <p:sp>
          <p:nvSpPr>
            <p:cNvPr id="10" name="Округлений прямокутник 9"/>
            <p:cNvSpPr/>
            <p:nvPr/>
          </p:nvSpPr>
          <p:spPr>
            <a:xfrm>
              <a:off x="0" y="1623863"/>
              <a:ext cx="8143932" cy="146718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1" name="Округлений прямокутник 4"/>
            <p:cNvSpPr/>
            <p:nvPr/>
          </p:nvSpPr>
          <p:spPr>
            <a:xfrm>
              <a:off x="71622" y="1695485"/>
              <a:ext cx="8000688" cy="13239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b="0" kern="12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Чимало підприємств - монополістів, які протидіють розвитку підприємництва</a:t>
              </a:r>
              <a:endParaRPr lang="uk-UA" sz="32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2" name="Групувати 11"/>
          <p:cNvGrpSpPr/>
          <p:nvPr/>
        </p:nvGrpSpPr>
        <p:grpSpPr>
          <a:xfrm>
            <a:off x="1071538" y="4071966"/>
            <a:ext cx="7858180" cy="1214422"/>
            <a:chOff x="0" y="1623863"/>
            <a:chExt cx="8143932" cy="1467180"/>
          </a:xfrm>
        </p:grpSpPr>
        <p:sp>
          <p:nvSpPr>
            <p:cNvPr id="13" name="Округлений прямокутник 12"/>
            <p:cNvSpPr/>
            <p:nvPr/>
          </p:nvSpPr>
          <p:spPr>
            <a:xfrm>
              <a:off x="0" y="1623863"/>
              <a:ext cx="8143932" cy="146718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4" name="Округлений прямокутник 4"/>
            <p:cNvSpPr/>
            <p:nvPr/>
          </p:nvSpPr>
          <p:spPr>
            <a:xfrm>
              <a:off x="71622" y="1695485"/>
              <a:ext cx="8000688" cy="13239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b="0" kern="12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Простежується надмірне втручання державних інститутів у справи бізнесу</a:t>
              </a:r>
              <a:endParaRPr lang="uk-UA" sz="32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увати 14"/>
          <p:cNvGrpSpPr/>
          <p:nvPr/>
        </p:nvGrpSpPr>
        <p:grpSpPr>
          <a:xfrm>
            <a:off x="1071538" y="5357850"/>
            <a:ext cx="7858180" cy="1214422"/>
            <a:chOff x="0" y="1623863"/>
            <a:chExt cx="8143932" cy="1467180"/>
          </a:xfrm>
        </p:grpSpPr>
        <p:sp>
          <p:nvSpPr>
            <p:cNvPr id="16" name="Округлений прямокутник 15"/>
            <p:cNvSpPr/>
            <p:nvPr/>
          </p:nvSpPr>
          <p:spPr>
            <a:xfrm>
              <a:off x="0" y="1623863"/>
              <a:ext cx="8143932" cy="146718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7" name="Округлений прямокутник 4"/>
            <p:cNvSpPr/>
            <p:nvPr/>
          </p:nvSpPr>
          <p:spPr>
            <a:xfrm>
              <a:off x="71622" y="1695485"/>
              <a:ext cx="8000688" cy="13239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l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0" kern="12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Кількість незалежних </a:t>
              </a:r>
              <a:r>
                <a:rPr lang="uk-UA" sz="2800" b="0" kern="1200" cap="none" spc="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підпримств</a:t>
              </a:r>
              <a:r>
                <a:rPr lang="uk-UA" sz="2800" b="0" kern="12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в Україні ще зовсім недостатня для формування конкурентних відносин</a:t>
              </a:r>
              <a:endParaRPr lang="uk-UA" sz="28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8" name="Нашивка 17"/>
          <p:cNvSpPr/>
          <p:nvPr/>
        </p:nvSpPr>
        <p:spPr>
          <a:xfrm>
            <a:off x="285720" y="1714488"/>
            <a:ext cx="714380" cy="785818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285720" y="2928934"/>
            <a:ext cx="714380" cy="785818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285720" y="4214818"/>
            <a:ext cx="714380" cy="785818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285720" y="5500702"/>
            <a:ext cx="714380" cy="785818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2571744"/>
            <a:ext cx="6480048" cy="230124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Дякую за Увагу!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357298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Тема: </a:t>
            </a:r>
            <a:r>
              <a:rPr sz="4000" smtClean="0"/>
              <a:t/>
            </a:r>
            <a:br>
              <a:rPr sz="4000" smtClean="0"/>
            </a:br>
            <a:r>
              <a:rPr lang="uk-UA" sz="4000" dirty="0" smtClean="0"/>
              <a:t>«Система підприємництва»</a:t>
            </a:r>
            <a:endParaRPr lang="ru-RU" sz="4000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subTitle" idx="1"/>
          </p:nvPr>
        </p:nvSpPr>
        <p:spPr>
          <a:xfrm>
            <a:off x="714348" y="2928934"/>
            <a:ext cx="7929618" cy="1857388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uk-UA" b="1" dirty="0" smtClean="0"/>
              <a:t>Мета:	</a:t>
            </a:r>
            <a:r>
              <a:rPr lang="uk-UA" dirty="0" smtClean="0"/>
              <a:t>актуалізувати та поглибити  знання про підприємництво як виробничий ресурс; розглянути зміст підприємницької діяльності та її значення для ринкової економіки; розвивати вміння, розрізняти різні види підприємницької діяльності, виховувати повагу до підприємництва, цікавість до підприємницької діяльності; розібратися в понятті «підприємець», спираючись на характерні для нього риси; ознайомитися та вміти наводити приклади відомих підприємців, у тому числі й українських.</a:t>
            </a:r>
            <a:endParaRPr lang="ru-RU" dirty="0"/>
          </a:p>
        </p:txBody>
      </p:sp>
      <p:sp>
        <p:nvSpPr>
          <p:cNvPr id="5" name="Підзаголовок 3"/>
          <p:cNvSpPr txBox="1">
            <a:spLocks/>
          </p:cNvSpPr>
          <p:nvPr/>
        </p:nvSpPr>
        <p:spPr>
          <a:xfrm>
            <a:off x="714348" y="5286388"/>
            <a:ext cx="6480048" cy="395278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lvl="0" algn="just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Тип уроку: </a:t>
            </a:r>
            <a:r>
              <a:rPr lang="uk-UA" sz="2000" dirty="0" smtClean="0"/>
              <a:t>засвоєння нових знань, умінь та навичок.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ідзаголовок 3"/>
          <p:cNvSpPr txBox="1">
            <a:spLocks/>
          </p:cNvSpPr>
          <p:nvPr/>
        </p:nvSpPr>
        <p:spPr>
          <a:xfrm>
            <a:off x="714348" y="4714884"/>
            <a:ext cx="7858180" cy="642942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lvl="0" algn="just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uk-UA" sz="2000" b="1" dirty="0" smtClean="0"/>
              <a:t>КМЗ:</a:t>
            </a:r>
            <a:r>
              <a:rPr lang="uk-UA" sz="2000" dirty="0" smtClean="0"/>
              <a:t> мультимедійна дошка, схеми, таблиці, робочий зошит учня.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Епіграф до уроку:</a:t>
            </a:r>
            <a:endParaRPr lang="ru-RU" b="1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00298" y="1500174"/>
            <a:ext cx="6253154" cy="3929090"/>
          </a:xfrm>
        </p:spPr>
        <p:txBody>
          <a:bodyPr>
            <a:normAutofit fontScale="77500" lnSpcReduction="20000"/>
          </a:bodyPr>
          <a:lstStyle/>
          <a:p>
            <a:pPr lvl="0" algn="just">
              <a:buNone/>
            </a:pPr>
            <a:r>
              <a:rPr lang="uk-UA" dirty="0" smtClean="0"/>
              <a:t>Догми спокійного минулого не будуть</a:t>
            </a:r>
          </a:p>
          <a:p>
            <a:pPr lvl="0" algn="just">
              <a:buNone/>
            </a:pPr>
            <a:r>
              <a:rPr lang="uk-UA" dirty="0" smtClean="0"/>
              <a:t>працювати у бурхливому майбутньому.</a:t>
            </a:r>
          </a:p>
          <a:p>
            <a:pPr algn="just">
              <a:buNone/>
            </a:pPr>
            <a:r>
              <a:rPr lang="uk-UA" dirty="0" smtClean="0"/>
              <a:t>Раз ми взялися за нове діло, ми повинні</a:t>
            </a:r>
          </a:p>
          <a:p>
            <a:pPr algn="just">
              <a:buNone/>
            </a:pPr>
            <a:r>
              <a:rPr lang="uk-UA" dirty="0" smtClean="0"/>
              <a:t>інакше думати та діяти.</a:t>
            </a:r>
          </a:p>
          <a:p>
            <a:pPr algn="r">
              <a:buNone/>
            </a:pPr>
            <a:r>
              <a:rPr lang="uk-UA" dirty="0" smtClean="0"/>
              <a:t>Авраам Лінкольн</a:t>
            </a:r>
          </a:p>
          <a:p>
            <a:pPr lvl="0" algn="just">
              <a:buNone/>
            </a:pPr>
            <a:endParaRPr lang="uk-UA" dirty="0" smtClean="0"/>
          </a:p>
          <a:p>
            <a:pPr lvl="0" algn="just">
              <a:buNone/>
            </a:pPr>
            <a:r>
              <a:rPr lang="uk-UA" dirty="0" smtClean="0"/>
              <a:t>Підприємець – революціонер в економіці.</a:t>
            </a:r>
          </a:p>
          <a:p>
            <a:pPr algn="just">
              <a:buNone/>
            </a:pPr>
            <a:r>
              <a:rPr lang="uk-UA" dirty="0" smtClean="0"/>
              <a:t>Прибуток для нього – лише символ успіху.</a:t>
            </a:r>
          </a:p>
          <a:p>
            <a:pPr algn="just">
              <a:buNone/>
            </a:pPr>
            <a:r>
              <a:rPr lang="uk-UA" dirty="0" smtClean="0"/>
              <a:t>Головне – вступити на незвіданий шлях</a:t>
            </a:r>
          </a:p>
          <a:p>
            <a:pPr algn="just">
              <a:buNone/>
            </a:pPr>
            <a:r>
              <a:rPr lang="uk-UA" dirty="0" smtClean="0"/>
              <a:t>там, де закінчується звичний порядок.</a:t>
            </a:r>
          </a:p>
          <a:p>
            <a:pPr algn="r">
              <a:buNone/>
            </a:pPr>
            <a:r>
              <a:rPr lang="uk-UA" dirty="0" smtClean="0"/>
              <a:t>Йожеф </a:t>
            </a:r>
            <a:r>
              <a:rPr lang="uk-UA" dirty="0" err="1" smtClean="0"/>
              <a:t>Шумпетер</a:t>
            </a:r>
            <a:endParaRPr lang="uk-UA" dirty="0"/>
          </a:p>
        </p:txBody>
      </p:sp>
      <p:pic>
        <p:nvPicPr>
          <p:cNvPr id="5" name="irc_mi" descr="http://t0.gstatic.com/images?q=tbn:ANd9GcQuMZBK8C2Dq8_6k7arT7SclV6dXFfSJEzQtb0vhJv3mkBUTZq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150019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Joseph Schumpeter ekonomialari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876"/>
            <a:ext cx="150019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2049" name="irc_mi" descr="http://upload.wikimedia.org/wikipedia/commons/0/0a/AdamSmi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357562"/>
            <a:ext cx="2214578" cy="3002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786050" y="3714752"/>
            <a:ext cx="61437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Історична довідка: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термін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підприємництво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вперше використав 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uk-UA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3" name="Picture 5" descr="http://www.potrebitel.by/images/custom/%D1%81%D1%82%D0%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85728"/>
            <a:ext cx="5357850" cy="2818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1025" name="Group 1"/>
          <p:cNvGrpSpPr>
            <a:grpSpLocks noChangeAspect="1"/>
          </p:cNvGrpSpPr>
          <p:nvPr/>
        </p:nvGrpSpPr>
        <p:grpSpPr bwMode="auto">
          <a:xfrm>
            <a:off x="642910" y="1428736"/>
            <a:ext cx="7474300" cy="4678377"/>
            <a:chOff x="2362" y="-18"/>
            <a:chExt cx="5698" cy="3567"/>
          </a:xfrm>
        </p:grpSpPr>
        <p:sp>
          <p:nvSpPr>
            <p:cNvPr id="1037" name="AutoShape 13"/>
            <p:cNvSpPr>
              <a:spLocks noChangeAspect="1" noChangeArrowheads="1" noTextEdit="1"/>
            </p:cNvSpPr>
            <p:nvPr/>
          </p:nvSpPr>
          <p:spPr bwMode="auto">
            <a:xfrm>
              <a:off x="2362" y="-18"/>
              <a:ext cx="5698" cy="356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2646" y="836"/>
              <a:ext cx="2251" cy="56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1" i="0" u="none" strike="noStrike" normalizeH="0" baseline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Творча або інноваційна</a:t>
              </a:r>
              <a:endParaRPr kumimoji="0" lang="uk-UA" sz="3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2646" y="1887"/>
              <a:ext cx="2251" cy="56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200" b="1" i="0" u="none" strike="noStrike" normalizeH="0" baseline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Організаційна</a:t>
              </a:r>
              <a:endParaRPr kumimoji="0" lang="uk-UA" sz="4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5705" y="836"/>
              <a:ext cx="2252" cy="56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200" b="1" i="0" u="none" strike="noStrike" normalizeH="0" baseline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Ресурсна</a:t>
              </a:r>
              <a:endParaRPr kumimoji="0" lang="uk-UA" sz="4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706" y="1887"/>
              <a:ext cx="2251" cy="56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200" b="1" i="0" u="none" strike="noStrike" normalizeH="0" baseline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Стимулююча</a:t>
              </a:r>
              <a:endParaRPr kumimoji="0" lang="uk-UA" sz="4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4251" y="2880"/>
              <a:ext cx="2251" cy="56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600" b="1" i="0" u="none" strike="noStrike" normalizeH="0" baseline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Суспільна</a:t>
              </a:r>
              <a:endParaRPr kumimoji="0" lang="uk-UA" sz="4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031" name="AutoShape 7"/>
            <p:cNvSpPr>
              <a:spLocks noChangeShapeType="1"/>
            </p:cNvSpPr>
            <p:nvPr/>
          </p:nvSpPr>
          <p:spPr bwMode="auto">
            <a:xfrm>
              <a:off x="3772" y="1402"/>
              <a:ext cx="1" cy="485"/>
            </a:xfrm>
            <a:prstGeom prst="straightConnector1">
              <a:avLst/>
            </a:prstGeom>
            <a:ln w="38100">
              <a:headEnd/>
              <a:tailEnd type="triangl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endParaRPr>
            </a:p>
          </p:txBody>
        </p:sp>
        <p:sp>
          <p:nvSpPr>
            <p:cNvPr id="1030" name="AutoShape 6"/>
            <p:cNvSpPr>
              <a:spLocks noChangeShapeType="1"/>
            </p:cNvSpPr>
            <p:nvPr/>
          </p:nvSpPr>
          <p:spPr bwMode="auto">
            <a:xfrm>
              <a:off x="6831" y="1402"/>
              <a:ext cx="1" cy="485"/>
            </a:xfrm>
            <a:prstGeom prst="straightConnector1">
              <a:avLst/>
            </a:prstGeom>
            <a:ln w="38100">
              <a:headEnd/>
              <a:tailEnd type="triangl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endParaRPr>
            </a:p>
          </p:txBody>
        </p:sp>
        <p:sp>
          <p:nvSpPr>
            <p:cNvPr id="1029" name="AutoShape 5"/>
            <p:cNvSpPr>
              <a:spLocks noChangeShapeType="1"/>
            </p:cNvSpPr>
            <p:nvPr/>
          </p:nvSpPr>
          <p:spPr bwMode="auto">
            <a:xfrm>
              <a:off x="3772" y="2453"/>
              <a:ext cx="1605" cy="427"/>
            </a:xfrm>
            <a:prstGeom prst="straightConnector1">
              <a:avLst/>
            </a:prstGeom>
            <a:ln w="38100"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endParaRPr>
            </a:p>
          </p:txBody>
        </p:sp>
        <p:sp>
          <p:nvSpPr>
            <p:cNvPr id="1028" name="AutoShape 4"/>
            <p:cNvSpPr>
              <a:spLocks noChangeShapeType="1"/>
            </p:cNvSpPr>
            <p:nvPr/>
          </p:nvSpPr>
          <p:spPr bwMode="auto">
            <a:xfrm flipV="1">
              <a:off x="5377" y="2453"/>
              <a:ext cx="1455" cy="427"/>
            </a:xfrm>
            <a:prstGeom prst="straightConnector1">
              <a:avLst/>
            </a:prstGeom>
            <a:ln w="38100"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endParaRPr>
            </a:p>
          </p:txBody>
        </p:sp>
        <p:sp>
          <p:nvSpPr>
            <p:cNvPr id="1027" name="AutoShape 3"/>
            <p:cNvSpPr>
              <a:spLocks noChangeShapeType="1"/>
            </p:cNvSpPr>
            <p:nvPr/>
          </p:nvSpPr>
          <p:spPr bwMode="auto">
            <a:xfrm flipV="1">
              <a:off x="3772" y="-18"/>
              <a:ext cx="812" cy="854"/>
            </a:xfrm>
            <a:prstGeom prst="straightConnector1">
              <a:avLst/>
            </a:prstGeom>
            <a:ln w="38100"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endParaRPr>
            </a:p>
          </p:txBody>
        </p:sp>
        <p:sp>
          <p:nvSpPr>
            <p:cNvPr id="1026" name="AutoShape 2"/>
            <p:cNvSpPr>
              <a:spLocks noChangeShapeType="1"/>
            </p:cNvSpPr>
            <p:nvPr/>
          </p:nvSpPr>
          <p:spPr bwMode="auto">
            <a:xfrm flipH="1" flipV="1">
              <a:off x="5705" y="-18"/>
              <a:ext cx="1126" cy="854"/>
            </a:xfrm>
            <a:prstGeom prst="straightConnector1">
              <a:avLst/>
            </a:prstGeom>
            <a:ln w="38100">
              <a:headEnd/>
              <a:tailEnd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endParaRPr>
            </a:p>
          </p:txBody>
        </p:sp>
      </p:grp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Суть підприємництва як методу господарювання розкривають його основні функції:</a:t>
            </a:r>
            <a:endParaRPr kumimoji="0" lang="uk-UA" sz="1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29697" name="Group 1"/>
          <p:cNvGrpSpPr>
            <a:grpSpLocks noChangeAspect="1"/>
          </p:cNvGrpSpPr>
          <p:nvPr/>
        </p:nvGrpSpPr>
        <p:grpSpPr bwMode="auto">
          <a:xfrm>
            <a:off x="142876" y="142852"/>
            <a:ext cx="8858280" cy="2143116"/>
            <a:chOff x="2362" y="5467"/>
            <a:chExt cx="7200" cy="2074"/>
          </a:xfrm>
          <a:noFill/>
        </p:grpSpPr>
        <p:sp>
          <p:nvSpPr>
            <p:cNvPr id="29707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362" y="5467"/>
              <a:ext cx="7200" cy="2074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uk-UA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9706" name="AutoShape 10"/>
            <p:cNvSpPr>
              <a:spLocks noChangeArrowheads="1"/>
            </p:cNvSpPr>
            <p:nvPr/>
          </p:nvSpPr>
          <p:spPr bwMode="auto">
            <a:xfrm>
              <a:off x="4909" y="5740"/>
              <a:ext cx="2147" cy="566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Ознаки підприємництва</a:t>
              </a:r>
              <a:endParaRPr kumimoji="0" lang="uk-UA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9705" name="AutoShape 9"/>
            <p:cNvSpPr>
              <a:spLocks noChangeArrowheads="1"/>
            </p:cNvSpPr>
            <p:nvPr/>
          </p:nvSpPr>
          <p:spPr bwMode="auto">
            <a:xfrm>
              <a:off x="2528" y="6837"/>
              <a:ext cx="1353" cy="566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Самостійність</a:t>
              </a:r>
              <a:endParaRPr kumimoji="0" lang="uk-UA" sz="1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9704" name="AutoShape 8"/>
            <p:cNvSpPr>
              <a:spLocks noChangeArrowheads="1"/>
            </p:cNvSpPr>
            <p:nvPr/>
          </p:nvSpPr>
          <p:spPr bwMode="auto">
            <a:xfrm>
              <a:off x="4025" y="6837"/>
              <a:ext cx="2188" cy="566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i="0" u="none" strike="noStrike" normalizeH="0" baseline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Незалежність господарюючих суб’єктів</a:t>
              </a:r>
              <a:endParaRPr kumimoji="0" lang="uk-UA" sz="1600" i="0" u="none" strike="noStrike" normalizeH="0" baseline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9703" name="AutoShape 7"/>
            <p:cNvSpPr>
              <a:spLocks noChangeArrowheads="1"/>
            </p:cNvSpPr>
            <p:nvPr/>
          </p:nvSpPr>
          <p:spPr bwMode="auto">
            <a:xfrm>
              <a:off x="6302" y="6837"/>
              <a:ext cx="1380" cy="566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i="0" u="none" strike="noStrike" normalizeH="0" baseline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Господарський ризик</a:t>
              </a:r>
              <a:endParaRPr kumimoji="0" lang="uk-UA" sz="1600" i="0" u="none" strike="noStrike" normalizeH="0" baseline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9702" name="AutoShape 6"/>
            <p:cNvSpPr>
              <a:spLocks noChangeArrowheads="1"/>
            </p:cNvSpPr>
            <p:nvPr/>
          </p:nvSpPr>
          <p:spPr bwMode="auto">
            <a:xfrm>
              <a:off x="7813" y="6837"/>
              <a:ext cx="1532" cy="566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i="0" u="none" strike="noStrike" normalizeH="0" baseline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Економічна відповідальність</a:t>
              </a:r>
              <a:endParaRPr kumimoji="0" lang="uk-UA" sz="1600" i="0" u="none" strike="noStrike" normalizeH="0" baseline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9701" name="AutoShape 5"/>
            <p:cNvSpPr>
              <a:spLocks noChangeShapeType="1"/>
            </p:cNvSpPr>
            <p:nvPr/>
          </p:nvSpPr>
          <p:spPr bwMode="auto">
            <a:xfrm flipH="1">
              <a:off x="3205" y="6306"/>
              <a:ext cx="2777" cy="531"/>
            </a:xfrm>
            <a:prstGeom prst="straightConnector1">
              <a:avLst/>
            </a:prstGeom>
            <a:grpFill/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uk-UA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9700" name="AutoShape 4"/>
            <p:cNvSpPr>
              <a:spLocks noChangeShapeType="1"/>
            </p:cNvSpPr>
            <p:nvPr/>
          </p:nvSpPr>
          <p:spPr bwMode="auto">
            <a:xfrm flipH="1">
              <a:off x="5120" y="6306"/>
              <a:ext cx="862" cy="531"/>
            </a:xfrm>
            <a:prstGeom prst="straightConnector1">
              <a:avLst/>
            </a:prstGeom>
            <a:grpFill/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uk-UA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9699" name="AutoShape 3"/>
            <p:cNvSpPr>
              <a:spLocks noChangeShapeType="1"/>
            </p:cNvSpPr>
            <p:nvPr/>
          </p:nvSpPr>
          <p:spPr bwMode="auto">
            <a:xfrm>
              <a:off x="5982" y="6306"/>
              <a:ext cx="1010" cy="531"/>
            </a:xfrm>
            <a:prstGeom prst="straightConnector1">
              <a:avLst/>
            </a:prstGeom>
            <a:grpFill/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uk-UA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9698" name="AutoShape 2"/>
            <p:cNvSpPr>
              <a:spLocks noChangeShapeType="1"/>
            </p:cNvSpPr>
            <p:nvPr/>
          </p:nvSpPr>
          <p:spPr bwMode="auto">
            <a:xfrm>
              <a:off x="5982" y="6306"/>
              <a:ext cx="2597" cy="531"/>
            </a:xfrm>
            <a:prstGeom prst="straightConnector1">
              <a:avLst/>
            </a:prstGeom>
            <a:grpFill/>
            <a:ln>
              <a:headEnd/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uk-UA" sz="1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071538" y="2500306"/>
            <a:ext cx="7467600" cy="78581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Самостійно заповніть схему: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3428992" y="4214818"/>
            <a:ext cx="2143140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Вигоди суспільства від підприємництва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714348" y="3429000"/>
            <a:ext cx="2143140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785786" y="4929198"/>
            <a:ext cx="2143140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6072198" y="3357562"/>
            <a:ext cx="2143140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6072198" y="4857760"/>
            <a:ext cx="2143140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3" name="Пряма сполучна лінія 22"/>
          <p:cNvCxnSpPr>
            <a:stCxn id="18" idx="3"/>
            <a:endCxn id="17" idx="1"/>
          </p:cNvCxnSpPr>
          <p:nvPr/>
        </p:nvCxnSpPr>
        <p:spPr>
          <a:xfrm>
            <a:off x="2857488" y="3893347"/>
            <a:ext cx="571504" cy="785818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6" name="Пряма сполучна лінія 25"/>
          <p:cNvCxnSpPr>
            <a:stCxn id="17" idx="1"/>
            <a:endCxn id="19" idx="3"/>
          </p:cNvCxnSpPr>
          <p:nvPr/>
        </p:nvCxnSpPr>
        <p:spPr>
          <a:xfrm rot="10800000" flipV="1">
            <a:off x="2928926" y="4679165"/>
            <a:ext cx="500066" cy="714380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8" name="Пряма сполучна лінія 27"/>
          <p:cNvCxnSpPr>
            <a:stCxn id="17" idx="3"/>
            <a:endCxn id="20" idx="1"/>
          </p:cNvCxnSpPr>
          <p:nvPr/>
        </p:nvCxnSpPr>
        <p:spPr>
          <a:xfrm flipV="1">
            <a:off x="5572132" y="3821909"/>
            <a:ext cx="500066" cy="857256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30" name="Пряма сполучна лінія 29"/>
          <p:cNvCxnSpPr>
            <a:stCxn id="17" idx="3"/>
            <a:endCxn id="21" idx="1"/>
          </p:cNvCxnSpPr>
          <p:nvPr/>
        </p:nvCxnSpPr>
        <p:spPr>
          <a:xfrm>
            <a:off x="5572132" y="4679165"/>
            <a:ext cx="500066" cy="642942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14818"/>
            <a:ext cx="8572560" cy="1928826"/>
          </a:xfrm>
        </p:spPr>
        <p:txBody>
          <a:bodyPr>
            <a:noAutofit/>
          </a:bodyPr>
          <a:lstStyle/>
          <a:p>
            <a:pPr algn="just"/>
            <a:r>
              <a:rPr lang="uk-UA" sz="2800" b="1" i="1" dirty="0" smtClean="0"/>
              <a:t>Підприємець</a:t>
            </a:r>
            <a:r>
              <a:rPr lang="uk-UA" sz="2800" dirty="0" smtClean="0"/>
              <a:t> – це суб’єкт, що поєднує у собі новаторські, комерційні й організаторські здібності для пошуку та розвитку нових видів і методів </a:t>
            </a:r>
            <a:r>
              <a:rPr lang="uk-UA" sz="2800" dirty="0" smtClean="0"/>
              <a:t>виробництва</a:t>
            </a:r>
            <a:r>
              <a:rPr lang="en-US" sz="2800" dirty="0" smtClean="0"/>
              <a:t>,</a:t>
            </a:r>
            <a:r>
              <a:rPr lang="uk-UA" sz="2800" dirty="0" smtClean="0"/>
              <a:t> </a:t>
            </a:r>
            <a:r>
              <a:rPr lang="uk-UA" sz="2800" dirty="0" smtClean="0"/>
              <a:t>нових сфер застосування капіталу.</a:t>
            </a:r>
            <a:endParaRPr lang="uk-UA" sz="2800" dirty="0"/>
          </a:p>
        </p:txBody>
      </p:sp>
      <p:pic>
        <p:nvPicPr>
          <p:cNvPr id="28674" name="Picture 2" descr="http://khabtime.info/uploads/posts/2013-07/thumbs/1373261203_20130708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7166"/>
            <a:ext cx="4429156" cy="3631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14414" y="2857496"/>
            <a:ext cx="7358114" cy="3571900"/>
          </a:xfrm>
        </p:spPr>
        <p:txBody>
          <a:bodyPr numCol="2">
            <a:noAutofit/>
          </a:bodyPr>
          <a:lstStyle/>
          <a:p>
            <a:pPr lvl="0"/>
            <a:endParaRPr lang="uk-UA" sz="1800" dirty="0" smtClean="0"/>
          </a:p>
          <a:p>
            <a:pPr lvl="0"/>
            <a:endParaRPr lang="uk-UA" sz="1800" dirty="0" smtClean="0"/>
          </a:p>
          <a:p>
            <a:pPr lvl="0"/>
            <a:endParaRPr lang="uk-UA" sz="1800" dirty="0" smtClean="0"/>
          </a:p>
          <a:p>
            <a:pPr lvl="0"/>
            <a:endParaRPr lang="uk-UA" sz="1800" dirty="0" smtClean="0"/>
          </a:p>
          <a:p>
            <a:pPr lvl="0"/>
            <a:endParaRPr lang="uk-UA" sz="1800" dirty="0" smtClean="0"/>
          </a:p>
          <a:p>
            <a:pPr lvl="0"/>
            <a:r>
              <a:rPr lang="uk-UA" sz="1800" dirty="0" smtClean="0"/>
              <a:t>Готовність до пошуку нових можливостей та ініціативність;</a:t>
            </a:r>
          </a:p>
          <a:p>
            <a:pPr lvl="0"/>
            <a:r>
              <a:rPr lang="uk-UA" sz="1800" dirty="0" smtClean="0"/>
              <a:t>Наполегливість в подоланні труднощів;</a:t>
            </a:r>
          </a:p>
          <a:p>
            <a:pPr lvl="0"/>
            <a:r>
              <a:rPr lang="uk-UA" sz="1800" dirty="0" smtClean="0"/>
              <a:t>Готовність ризикувати, прийняти «виклик»;</a:t>
            </a:r>
          </a:p>
          <a:p>
            <a:pPr lvl="0"/>
            <a:r>
              <a:rPr lang="uk-UA" sz="1800" dirty="0" smtClean="0"/>
              <a:t>Готовність до вдосконалення;</a:t>
            </a:r>
          </a:p>
          <a:p>
            <a:pPr lvl="0"/>
            <a:r>
              <a:rPr lang="uk-UA" sz="1800" dirty="0" smtClean="0"/>
              <a:t>Орієнтація на ефективність виробництва;</a:t>
            </a:r>
          </a:p>
          <a:p>
            <a:pPr lvl="0"/>
            <a:r>
              <a:rPr lang="uk-UA" sz="1800" dirty="0" smtClean="0"/>
              <a:t>Рішучість і відповідальність;</a:t>
            </a:r>
          </a:p>
          <a:p>
            <a:pPr lvl="0"/>
            <a:r>
              <a:rPr lang="uk-UA" sz="1800" dirty="0" smtClean="0"/>
              <a:t>Цілеспрямованість;</a:t>
            </a:r>
          </a:p>
          <a:p>
            <a:pPr lvl="0"/>
            <a:r>
              <a:rPr lang="uk-UA" sz="1800" dirty="0" smtClean="0"/>
              <a:t>Організованість;</a:t>
            </a:r>
          </a:p>
          <a:p>
            <a:pPr lvl="0"/>
            <a:r>
              <a:rPr lang="uk-UA" sz="1800" dirty="0" smtClean="0"/>
              <a:t>Здатність переконувати людей;</a:t>
            </a:r>
          </a:p>
          <a:p>
            <a:pPr lvl="0"/>
            <a:r>
              <a:rPr lang="uk-UA" sz="1800" dirty="0" smtClean="0"/>
              <a:t>Незалежність та впевненість в собі.</a:t>
            </a:r>
          </a:p>
          <a:p>
            <a:endParaRPr lang="uk-UA" sz="1800" dirty="0"/>
          </a:p>
        </p:txBody>
      </p:sp>
      <p:pic>
        <p:nvPicPr>
          <p:cNvPr id="4" name="Picture 3" descr="D:\Робоча папка\scan\img1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4143404" cy="3573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кутник 4"/>
          <p:cNvSpPr/>
          <p:nvPr/>
        </p:nvSpPr>
        <p:spPr>
          <a:xfrm>
            <a:off x="4786314" y="571480"/>
            <a:ext cx="43576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Американська фірма, досліджую </a:t>
            </a:r>
            <a:r>
              <a:rPr lang="uk-UA" sz="2400" b="1" dirty="0" smtClean="0"/>
              <a:t>«</a:t>
            </a:r>
            <a:r>
              <a:rPr lang="uk-UA" sz="2400" b="1" dirty="0" err="1" smtClean="0"/>
              <a:t>Макбер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енд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компані</a:t>
            </a:r>
            <a:r>
              <a:rPr lang="uk-UA" sz="2400" b="1" dirty="0" smtClean="0"/>
              <a:t>» </a:t>
            </a:r>
            <a:r>
              <a:rPr lang="uk-UA" sz="2400" dirty="0" smtClean="0"/>
              <a:t>чи характери підприємців, визначила такі загальні риси:</a:t>
            </a:r>
          </a:p>
          <a:p>
            <a:pPr algn="ctr">
              <a:buNone/>
            </a:pPr>
            <a:r>
              <a:rPr lang="uk-UA" sz="2400" dirty="0" smtClean="0"/>
              <a:t> 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4097" name="Group 1"/>
          <p:cNvGrpSpPr>
            <a:grpSpLocks noChangeAspect="1"/>
          </p:cNvGrpSpPr>
          <p:nvPr/>
        </p:nvGrpSpPr>
        <p:grpSpPr bwMode="auto">
          <a:xfrm>
            <a:off x="142844" y="1142984"/>
            <a:ext cx="8892166" cy="4143404"/>
            <a:chOff x="1701" y="10365"/>
            <a:chExt cx="9355" cy="3545"/>
          </a:xfrm>
          <a:noFill/>
        </p:grpSpPr>
        <p:sp>
          <p:nvSpPr>
            <p:cNvPr id="4111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701" y="10365"/>
              <a:ext cx="9355" cy="3545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4110" name="Oval 14"/>
            <p:cNvSpPr>
              <a:spLocks noChangeArrowheads="1"/>
            </p:cNvSpPr>
            <p:nvPr/>
          </p:nvSpPr>
          <p:spPr bwMode="auto">
            <a:xfrm>
              <a:off x="5084" y="11204"/>
              <a:ext cx="2027" cy="196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uk-UA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b="1" i="1" u="none" strike="noStrike" normalizeH="0" baseline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Якості підприємця</a:t>
              </a:r>
              <a:endParaRPr kumimoji="0" lang="uk-UA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</a:endParaRPr>
            </a:p>
          </p:txBody>
        </p:sp>
        <p:sp>
          <p:nvSpPr>
            <p:cNvPr id="4109" name="AutoShape 13"/>
            <p:cNvSpPr>
              <a:spLocks noChangeArrowheads="1"/>
            </p:cNvSpPr>
            <p:nvPr/>
          </p:nvSpPr>
          <p:spPr bwMode="auto">
            <a:xfrm>
              <a:off x="1950" y="10637"/>
              <a:ext cx="2745" cy="688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b="1" i="0" u="none" strike="noStrike" normalizeH="0" baseline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Воля і здібності</a:t>
              </a:r>
              <a:endParaRPr kumimoji="0" lang="uk-UA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</a:endParaRPr>
            </a:p>
          </p:txBody>
        </p:sp>
        <p:sp>
          <p:nvSpPr>
            <p:cNvPr id="4108" name="AutoShape 12"/>
            <p:cNvSpPr>
              <a:spLocks noChangeArrowheads="1"/>
            </p:cNvSpPr>
            <p:nvPr/>
          </p:nvSpPr>
          <p:spPr bwMode="auto">
            <a:xfrm>
              <a:off x="1965" y="11743"/>
              <a:ext cx="2746" cy="887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b="1" i="0" u="none" strike="noStrike" normalizeH="0" baseline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Здатність до точного розрахунку</a:t>
              </a:r>
              <a:endParaRPr kumimoji="0" lang="uk-UA" sz="3200" b="1" i="0" u="none" strike="noStrike" normalizeH="0" baseline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</a:endParaRPr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1965" y="12945"/>
              <a:ext cx="2746" cy="689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b="1" i="0" u="none" strike="noStrike" normalizeH="0" baseline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Міцне здоров’я</a:t>
              </a:r>
              <a:endParaRPr kumimoji="0" lang="uk-UA" sz="3200" b="1" i="0" u="none" strike="noStrike" normalizeH="0" baseline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</a:endParaRPr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7589" y="10455"/>
              <a:ext cx="2747" cy="1049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b="1" i="0" u="none" strike="noStrike" normalizeH="0" baseline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Почуття господарського ризику та особистої відповідальності</a:t>
              </a:r>
              <a:endParaRPr kumimoji="0" lang="uk-UA" sz="3200" b="1" i="0" u="none" strike="noStrike" normalizeH="0" baseline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</a:endParaRPr>
            </a:p>
          </p:txBody>
        </p:sp>
        <p:sp>
          <p:nvSpPr>
            <p:cNvPr id="4105" name="AutoShape 9"/>
            <p:cNvSpPr>
              <a:spLocks noChangeArrowheads="1"/>
            </p:cNvSpPr>
            <p:nvPr/>
          </p:nvSpPr>
          <p:spPr bwMode="auto">
            <a:xfrm>
              <a:off x="7589" y="11653"/>
              <a:ext cx="2747" cy="1079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b="1" i="0" u="none" strike="noStrike" normalizeH="0" baseline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Лідерство та вміння об’єднувати людей для досягнення мети</a:t>
              </a:r>
              <a:endParaRPr kumimoji="0" lang="uk-UA" sz="3200" b="1" i="0" u="none" strike="noStrike" normalizeH="0" baseline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</a:endParaRPr>
            </a:p>
          </p:txBody>
        </p:sp>
        <p:sp>
          <p:nvSpPr>
            <p:cNvPr id="4104" name="AutoShape 8"/>
            <p:cNvSpPr>
              <a:spLocks noChangeArrowheads="1"/>
            </p:cNvSpPr>
            <p:nvPr/>
          </p:nvSpPr>
          <p:spPr bwMode="auto">
            <a:xfrm>
              <a:off x="7589" y="12870"/>
              <a:ext cx="2747" cy="851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b="1" i="0" u="none" strike="noStrike" normalizeH="0" baseline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Наполегливість та гнучкість</a:t>
              </a:r>
              <a:endParaRPr kumimoji="0" lang="uk-UA" sz="3200" b="1" i="0" u="none" strike="noStrike" normalizeH="0" baseline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</a:endParaRPr>
            </a:p>
          </p:txBody>
        </p:sp>
        <p:sp>
          <p:nvSpPr>
            <p:cNvPr id="4103" name="AutoShape 7"/>
            <p:cNvSpPr>
              <a:spLocks noChangeShapeType="1"/>
            </p:cNvSpPr>
            <p:nvPr/>
          </p:nvSpPr>
          <p:spPr bwMode="auto">
            <a:xfrm flipH="1" flipV="1">
              <a:off x="4695" y="10981"/>
              <a:ext cx="686" cy="511"/>
            </a:xfrm>
            <a:prstGeom prst="straightConnector1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4102" name="AutoShape 6"/>
            <p:cNvSpPr>
              <a:spLocks noChangeShapeType="1"/>
            </p:cNvSpPr>
            <p:nvPr/>
          </p:nvSpPr>
          <p:spPr bwMode="auto">
            <a:xfrm flipH="1">
              <a:off x="4711" y="12187"/>
              <a:ext cx="373" cy="1"/>
            </a:xfrm>
            <a:prstGeom prst="straightConnector1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4101" name="AutoShape 5"/>
            <p:cNvSpPr>
              <a:spLocks noChangeShapeType="1"/>
            </p:cNvSpPr>
            <p:nvPr/>
          </p:nvSpPr>
          <p:spPr bwMode="auto">
            <a:xfrm flipH="1">
              <a:off x="4711" y="12882"/>
              <a:ext cx="670" cy="408"/>
            </a:xfrm>
            <a:prstGeom prst="straightConnector1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4100" name="AutoShape 4"/>
            <p:cNvSpPr>
              <a:spLocks noChangeShapeType="1"/>
            </p:cNvSpPr>
            <p:nvPr/>
          </p:nvSpPr>
          <p:spPr bwMode="auto">
            <a:xfrm flipV="1">
              <a:off x="6814" y="10980"/>
              <a:ext cx="775" cy="512"/>
            </a:xfrm>
            <a:prstGeom prst="straightConnector1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4099" name="AutoShape 3"/>
            <p:cNvSpPr>
              <a:spLocks noChangeShapeType="1"/>
            </p:cNvSpPr>
            <p:nvPr/>
          </p:nvSpPr>
          <p:spPr bwMode="auto">
            <a:xfrm>
              <a:off x="7111" y="12187"/>
              <a:ext cx="478" cy="6"/>
            </a:xfrm>
            <a:prstGeom prst="straightConnector1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4098" name="AutoShape 2"/>
            <p:cNvSpPr>
              <a:spLocks noChangeShapeType="1"/>
            </p:cNvSpPr>
            <p:nvPr/>
          </p:nvSpPr>
          <p:spPr bwMode="auto">
            <a:xfrm>
              <a:off x="6814" y="12882"/>
              <a:ext cx="775" cy="414"/>
            </a:xfrm>
            <a:prstGeom prst="straightConnector1">
              <a:avLst/>
            </a:prstGeom>
            <a:grpFill/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ічна">
  <a:themeElements>
    <a:clrScheme name="Модуль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ехнічна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ічн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344</TotalTime>
  <Words>627</Words>
  <PresentationFormat>Экран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Технічна</vt:lpstr>
      <vt:lpstr>Вікторина: «Великі підприємці»</vt:lpstr>
      <vt:lpstr>Тема:  «Система підприємництва»</vt:lpstr>
      <vt:lpstr>Епіграф до уроку:</vt:lpstr>
      <vt:lpstr>Слайд 4</vt:lpstr>
      <vt:lpstr>Слайд 5</vt:lpstr>
      <vt:lpstr>Самостійно заповніть схему:</vt:lpstr>
      <vt:lpstr>Підприємець – це суб’єкт, що поєднує у собі новаторські, комерційні й організаторські здібності для пошуку та розвитку нових видів і методів виробництва, нових сфер застосування капіталу.</vt:lpstr>
      <vt:lpstr>Слайд 8</vt:lpstr>
      <vt:lpstr>Слайд 9</vt:lpstr>
      <vt:lpstr>підприємницькі здібності  - це здатність певної частини людей до професійних, енергійних і цілеспрямованих дій, пов’язаних  з організацією виробництва, ризиком, керівництвом до досягнення поставленої мети.</vt:lpstr>
      <vt:lpstr>Підприємницький хист проявляється саме в процесі створення і організації бізнесу.</vt:lpstr>
      <vt:lpstr>Приклад вдалих підприємців</vt:lpstr>
      <vt:lpstr>Передумови для створення підприємництва</vt:lpstr>
      <vt:lpstr>Види підприємництва</vt:lpstr>
      <vt:lpstr>Економічне середовище</vt:lpstr>
      <vt:lpstr>Несприятливі умови розвитку підприємництва в Україні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Мета та значення реклами в підприємницькій діяльності</dc:title>
  <cp:lastModifiedBy>УПЛ</cp:lastModifiedBy>
  <cp:revision>61</cp:revision>
  <dcterms:modified xsi:type="dcterms:W3CDTF">2013-11-20T09:26:09Z</dcterms:modified>
</cp:coreProperties>
</file>